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38" d="100"/>
          <a:sy n="38" d="100"/>
        </p:scale>
        <p:origin x="-159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49F3E-7EF8-44D7-87A6-618756C440D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E455-20DC-4242-9ED1-B24FCD551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21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1325-4345-B242-AA5C-C84041602731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3A312-C623-C04F-AB62-8A8642785C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diversity in both the </a:t>
            </a:r>
            <a:r>
              <a:rPr lang="en-US" dirty="0" err="1" smtClean="0"/>
              <a:t>hypervariable</a:t>
            </a:r>
            <a:r>
              <a:rPr lang="en-US" dirty="0" smtClean="0"/>
              <a:t> E1/E2 and also the more conserved NS5B regions.</a:t>
            </a:r>
          </a:p>
          <a:p>
            <a:r>
              <a:rPr lang="en-US" dirty="0" smtClean="0"/>
              <a:t>No distinct sub-type either for genotype 1 or 2.</a:t>
            </a:r>
          </a:p>
          <a:p>
            <a:r>
              <a:rPr lang="en-US" dirty="0" smtClean="0"/>
              <a:t>Genotype 2 subtypes are geographically restricted- 2a-East</a:t>
            </a:r>
            <a:r>
              <a:rPr lang="en-US" baseline="0" dirty="0" smtClean="0"/>
              <a:t> Asia, 2b- Northern America, 2c- Europe. None of these subtypes identified in Ghanaian and West African strain. 2 </a:t>
            </a:r>
            <a:r>
              <a:rPr lang="en-US" baseline="0" dirty="0" err="1" smtClean="0"/>
              <a:t>intepretations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Recent and rapidly expanding epidemic of HCV in Ghana leading to faster evolution than average genotypes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Ancient </a:t>
            </a:r>
            <a:r>
              <a:rPr lang="en-US" baseline="0" dirty="0" err="1" smtClean="0"/>
              <a:t>endemicity</a:t>
            </a:r>
            <a:r>
              <a:rPr lang="en-US" baseline="0" dirty="0" smtClean="0"/>
              <a:t> of HCV type 2 in Ghana and West Africa leading to the emergence of an undifferentiated multiplicity of subtypes over a long-term evolution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312-C623-C04F-AB62-8A8642785C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antibody (</a:t>
            </a:r>
            <a:r>
              <a:rPr lang="en-US" dirty="0" err="1" smtClean="0"/>
              <a:t>humoral</a:t>
            </a:r>
            <a:r>
              <a:rPr lang="en-US" dirty="0" smtClean="0"/>
              <a:t>) responses to several antigens by Ghanaian patients who were </a:t>
            </a:r>
            <a:r>
              <a:rPr lang="en-US" dirty="0" err="1" smtClean="0"/>
              <a:t>aviremic</a:t>
            </a:r>
            <a:r>
              <a:rPr lang="en-US" dirty="0" smtClean="0"/>
              <a:t> but </a:t>
            </a:r>
            <a:r>
              <a:rPr lang="en-US" dirty="0" err="1" smtClean="0"/>
              <a:t>sero</a:t>
            </a:r>
            <a:r>
              <a:rPr lang="en-US" dirty="0" smtClean="0"/>
              <a:t>-positive.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A312-C623-C04F-AB62-8A8642785C5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FD822-E8ED-104D-8FA2-4E34CB20ACB0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989D-65D7-1A42-B02E-FFD16370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Hepatitis C in Ghana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Fred Stephen </a:t>
            </a:r>
            <a:r>
              <a:rPr lang="en-US" dirty="0" err="1" smtClean="0"/>
              <a:t>Sarfo</a:t>
            </a:r>
            <a:r>
              <a:rPr lang="en-US" dirty="0" smtClean="0"/>
              <a:t> </a:t>
            </a:r>
          </a:p>
          <a:p>
            <a:r>
              <a:rPr lang="en-US" dirty="0" smtClean="0"/>
              <a:t>(MD, FWACP, PhD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Internal Medicine, KATH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in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Adjei</a:t>
            </a:r>
            <a:r>
              <a:rPr lang="en-US" dirty="0" smtClean="0"/>
              <a:t> et al. (2008) identified the following among prison inmates/officers: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 17-46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Female gender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unmarried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Hx</a:t>
            </a:r>
            <a:r>
              <a:rPr lang="en-US" dirty="0" smtClean="0"/>
              <a:t> of sexually transmitted diseases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Hx</a:t>
            </a:r>
            <a:r>
              <a:rPr lang="en-US" dirty="0" smtClean="0"/>
              <a:t> of participation in paid sexual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Hx</a:t>
            </a:r>
            <a:r>
              <a:rPr lang="en-US" dirty="0" smtClean="0"/>
              <a:t> of sharing in drug paraphernalia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Genotypes of HCV in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6 </a:t>
            </a:r>
            <a:r>
              <a:rPr lang="en-US" dirty="0" err="1" smtClean="0"/>
              <a:t>phylogenetic</a:t>
            </a:r>
            <a:r>
              <a:rPr lang="en-US" dirty="0" smtClean="0"/>
              <a:t> distinct genotypes:1-6</a:t>
            </a:r>
          </a:p>
          <a:p>
            <a:r>
              <a:rPr lang="en-US" dirty="0" smtClean="0"/>
              <a:t>Many subtypes: a,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100 different strains: 1,2,3 etc based on the sequence of the HCV genome</a:t>
            </a:r>
          </a:p>
          <a:p>
            <a:r>
              <a:rPr lang="en-US" dirty="0" smtClean="0"/>
              <a:t>Genotypes 1-3 have world-wide distribution</a:t>
            </a:r>
          </a:p>
          <a:p>
            <a:r>
              <a:rPr lang="en-US" dirty="0" smtClean="0"/>
              <a:t>In Ghana, genotype 2 (87%) is commonest, genotype 1 (13%)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Wansbrough</a:t>
            </a:r>
            <a:r>
              <a:rPr lang="en-US" sz="1800" dirty="0" smtClean="0">
                <a:solidFill>
                  <a:srgbClr val="FF0000"/>
                </a:solidFill>
              </a:rPr>
              <a:t>-Jones et al., 1998; </a:t>
            </a:r>
            <a:r>
              <a:rPr lang="en-US" sz="1800" dirty="0" err="1" smtClean="0">
                <a:solidFill>
                  <a:srgbClr val="FF0000"/>
                </a:solidFill>
              </a:rPr>
              <a:t>Candotti</a:t>
            </a:r>
            <a:r>
              <a:rPr lang="en-US" sz="1800" dirty="0" smtClean="0">
                <a:solidFill>
                  <a:srgbClr val="FF0000"/>
                </a:solidFill>
              </a:rPr>
              <a:t> et al.2003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Clades</a:t>
            </a:r>
            <a:r>
              <a:rPr lang="en-US" dirty="0" smtClean="0"/>
              <a:t>/Subtypes of HCV genotype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ttp://www.alternatehistory.com/discussion/attachment.php?attachmentid=36959&amp;stc=1&amp;d=119324286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5421"/>
            <a:ext cx="9144000" cy="536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86400" y="3505200"/>
            <a:ext cx="57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048000"/>
            <a:ext cx="57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1447800"/>
            <a:ext cx="57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16953" y="4318337"/>
            <a:ext cx="57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1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Genetic diversity</a:t>
            </a:r>
            <a:endParaRPr lang="en-US" dirty="0"/>
          </a:p>
        </p:txBody>
      </p:sp>
      <p:pic>
        <p:nvPicPr>
          <p:cNvPr id="4" name="Content Placeholder 3" descr="ttp://www.nature.com/icb/journal/v85/n1/images/7100010f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936" y="838200"/>
            <a:ext cx="64556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tp://www.bio-rad.com/webroot/web/images/cdg/products/blood_virus/product_overlay_content/global/bvd_ribahcv_01a_overlay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3124200"/>
            <a:ext cx="6978650" cy="3521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Phylogenetic</a:t>
            </a:r>
            <a:r>
              <a:rPr lang="en-US" sz="3200" dirty="0" smtClean="0"/>
              <a:t> relationship between HCV E1/E2  sequences in 23 Ghanaian strains and 31 reference sequence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467600" cy="4654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6553200"/>
            <a:ext cx="201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Candotti</a:t>
            </a:r>
            <a:r>
              <a:rPr lang="en-US" dirty="0" smtClean="0"/>
              <a:t> et al. 2003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Phylogenetic</a:t>
            </a:r>
            <a:r>
              <a:rPr lang="en-US" sz="3200" dirty="0" smtClean="0"/>
              <a:t> relationship between HCV NS5B sequences in 23 Ghanaian strains and 31 reference 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6553200"/>
            <a:ext cx="201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Candotti</a:t>
            </a:r>
            <a:r>
              <a:rPr lang="en-US" dirty="0" smtClean="0"/>
              <a:t> et al. 2003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17854"/>
            <a:ext cx="6165850" cy="4579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progression and presentation</a:t>
            </a:r>
            <a:endParaRPr lang="en-US" dirty="0"/>
          </a:p>
        </p:txBody>
      </p:sp>
      <p:pic>
        <p:nvPicPr>
          <p:cNvPr id="4" name="Content Placeholder 3" descr="ttp://img.medscape.com/slide/migrated/editorial/cmecircle/2008/17155/flash/terrault/images/slide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696199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progression and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HCV disease progression not well studied in Ghana</a:t>
            </a:r>
          </a:p>
          <a:p>
            <a:r>
              <a:rPr lang="en-US" dirty="0" smtClean="0"/>
              <a:t>Clearance driven by viral and host factors</a:t>
            </a:r>
          </a:p>
          <a:p>
            <a:r>
              <a:rPr lang="en-US" dirty="0" smtClean="0"/>
              <a:t>Likely that there is higher spontaneous clearance of genotype 2 among Ghanaians.</a:t>
            </a:r>
          </a:p>
          <a:p>
            <a:r>
              <a:rPr lang="en-US" dirty="0" err="1" smtClean="0"/>
              <a:t>Candotti</a:t>
            </a:r>
            <a:r>
              <a:rPr lang="en-US" dirty="0" smtClean="0"/>
              <a:t> et al. reported that at least 53% of anti-HCV carriers had no detectable HCV RNA among blood donors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progression and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Ghanaian </a:t>
            </a:r>
            <a:r>
              <a:rPr lang="en-US" dirty="0" err="1" smtClean="0"/>
              <a:t>viremic</a:t>
            </a:r>
            <a:r>
              <a:rPr lang="en-US" dirty="0" smtClean="0"/>
              <a:t> HCV blood donors had significantly lower viral loads than UK cohort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50" y="2895600"/>
            <a:ext cx="56515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progression and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factors important in clearance of HCV are </a:t>
            </a:r>
            <a:r>
              <a:rPr lang="en-US" dirty="0" err="1" smtClean="0"/>
              <a:t>humoral</a:t>
            </a:r>
            <a:r>
              <a:rPr lang="en-US" dirty="0" smtClean="0"/>
              <a:t> and cellular immunity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844800"/>
            <a:ext cx="6515100" cy="378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Ghana</a:t>
            </a:r>
            <a:endParaRPr lang="en-US" dirty="0"/>
          </a:p>
        </p:txBody>
      </p:sp>
      <p:pic>
        <p:nvPicPr>
          <p:cNvPr id="7" name="Content Placeholder 6" descr="ttp://www.rsc.org/images/c0md00197j-Hepatitis-C-virus-250-FOR-TRIDION_tcm18-198207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19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ttp://westlifetravels.0catch.com/ghana-map.gif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03141" y="1600200"/>
            <a:ext cx="35287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Cellular immunity and host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Cheung et al. studied the cellular immune response to HCV among Ghanaians using ELISPOT and found ff responses</a:t>
            </a:r>
          </a:p>
          <a:p>
            <a:pPr lvl="1"/>
            <a:r>
              <a:rPr lang="en-US" dirty="0" smtClean="0"/>
              <a:t>12 / 24 (50%) confirmed recovered</a:t>
            </a:r>
          </a:p>
          <a:p>
            <a:pPr lvl="1"/>
            <a:r>
              <a:rPr lang="en-US" dirty="0" smtClean="0"/>
              <a:t>1 / 5 (20%) chronically infected</a:t>
            </a:r>
          </a:p>
          <a:p>
            <a:pPr lvl="1"/>
            <a:r>
              <a:rPr lang="en-US" dirty="0" smtClean="0"/>
              <a:t>0 / 6 (0%) false positive</a:t>
            </a:r>
          </a:p>
          <a:p>
            <a:r>
              <a:rPr lang="en-US" dirty="0" smtClean="0"/>
              <a:t>HLA-B*57 was more frequent among those recovered than chronically infected (OR=8.02, </a:t>
            </a:r>
            <a:r>
              <a:rPr lang="en-US" dirty="0" err="1" smtClean="0"/>
              <a:t>p</a:t>
            </a:r>
            <a:r>
              <a:rPr lang="en-US" dirty="0" smtClean="0"/>
              <a:t>=0.005)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the prevalence of HCV among individuals with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Transaminitis</a:t>
            </a:r>
            <a:r>
              <a:rPr lang="en-US" dirty="0" smtClean="0"/>
              <a:t> (2 out of 68 with HCV </a:t>
            </a:r>
            <a:r>
              <a:rPr lang="en-US" dirty="0" err="1" smtClean="0"/>
              <a:t>Ab).</a:t>
            </a:r>
            <a:r>
              <a:rPr lang="en-US" sz="1946" dirty="0" err="1" smtClean="0"/>
              <a:t>Acquaye</a:t>
            </a:r>
            <a:r>
              <a:rPr lang="en-US" sz="1946" dirty="0" smtClean="0"/>
              <a:t> et 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Liver cirrhosis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Hepatocellular</a:t>
            </a:r>
            <a:r>
              <a:rPr lang="en-US" dirty="0" smtClean="0"/>
              <a:t> carcinoma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Chronic kidney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HIV co-infected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Hepatotoxicity</a:t>
            </a:r>
            <a:r>
              <a:rPr lang="en-US" dirty="0" smtClean="0"/>
              <a:t> on ART and Anti-TB medications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Patients on dialysis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HCV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Indications for treatment</a:t>
            </a:r>
          </a:p>
          <a:p>
            <a:r>
              <a:rPr lang="en-US" dirty="0" smtClean="0"/>
              <a:t>All patients with HCV are potential candidates for treatment</a:t>
            </a:r>
          </a:p>
          <a:p>
            <a:r>
              <a:rPr lang="en-US" dirty="0" smtClean="0"/>
              <a:t>Those at risk of developing cirrhosis evidenced by</a:t>
            </a:r>
          </a:p>
          <a:p>
            <a:r>
              <a:rPr lang="en-US" dirty="0" smtClean="0"/>
              <a:t>Measurable HCV RNA viral load and liver biopsy showing portal or bridging fibrosis along with moderate inflammation and necrosis.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Recommended treatment regimens for HCV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Newer agents such as </a:t>
            </a:r>
            <a:r>
              <a:rPr lang="en-US" dirty="0" err="1" smtClean="0"/>
              <a:t>Sofosbuvir</a:t>
            </a:r>
            <a:r>
              <a:rPr lang="en-US" dirty="0" smtClean="0"/>
              <a:t>, </a:t>
            </a:r>
            <a:r>
              <a:rPr lang="en-US" dirty="0" err="1" smtClean="0"/>
              <a:t>Boceprevir</a:t>
            </a:r>
            <a:r>
              <a:rPr lang="en-US" dirty="0" smtClean="0"/>
              <a:t> and </a:t>
            </a:r>
            <a:r>
              <a:rPr lang="en-US" dirty="0" err="1" smtClean="0"/>
              <a:t>Telaprevir</a:t>
            </a:r>
            <a:r>
              <a:rPr lang="en-US" dirty="0" smtClean="0"/>
              <a:t> not available. They could be studied in this population to assess their efficacy</a:t>
            </a:r>
          </a:p>
          <a:p>
            <a:r>
              <a:rPr lang="en-US" dirty="0" smtClean="0"/>
              <a:t>Treatment outcomes of HCV in Ghana not well described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267460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Acute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Interferon (IFN)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6MU</a:t>
                      </a:r>
                      <a:r>
                        <a:rPr lang="en-US" baseline="0" dirty="0" smtClean="0"/>
                        <a:t> IM/SC 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0" dirty="0" smtClean="0"/>
                        <a:t> 3/week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PEG Interferon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 mcg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3MU</a:t>
                      </a:r>
                      <a:r>
                        <a:rPr lang="en-US" baseline="0" dirty="0" smtClean="0"/>
                        <a:t> IM/SC 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0" dirty="0" smtClean="0"/>
                        <a:t> 3/week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Ribavirin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800-1200mg PO </a:t>
                      </a:r>
                      <a:r>
                        <a:rPr lang="en-US" dirty="0" err="1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24-48 weeks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for </a:t>
            </a:r>
            <a:r>
              <a:rPr lang="en-US" dirty="0" err="1" smtClean="0"/>
              <a:t>HEPNet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is a clear need for an integrated approach to HCV research in Ghana (Africa)</a:t>
            </a:r>
          </a:p>
          <a:p>
            <a:r>
              <a:rPr lang="en-US" dirty="0" smtClean="0"/>
              <a:t>We need to understand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Prevalence in the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Natural history of HCV genotype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and genetic factors involved in HCV pathogenesis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Burden of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Impact on HIV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Treatment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newer agents on pilot basis to assess their efficacy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1362075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6" name="Picture 5" descr="ttp://impact.sva.edu/core/wp-content/uploads/2011/08/blog_aperezgil_thankyo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Africa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55737"/>
            <a:ext cx="8458200" cy="47926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6800" y="6400800"/>
            <a:ext cx="204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Karoney</a:t>
            </a:r>
            <a:r>
              <a:rPr lang="en-US" dirty="0" smtClean="0"/>
              <a:t> et al.,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West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74900"/>
            <a:ext cx="8229600" cy="372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52600"/>
            <a:ext cx="8229600" cy="59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6400800"/>
            <a:ext cx="204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Karoney</a:t>
            </a:r>
            <a:r>
              <a:rPr lang="en-US" dirty="0" smtClean="0"/>
              <a:t> et al.,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Sero</a:t>
            </a:r>
            <a:r>
              <a:rPr lang="en-US" dirty="0" smtClean="0"/>
              <a:t>-prevalence of HCV in Ghana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1524000"/>
            <a:ext cx="27806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PUBMED Search, 33 articles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3276600"/>
            <a:ext cx="20697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Included 16 articles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96571" y="2526268"/>
            <a:ext cx="20351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Excluded 17 articles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 rot="5400000">
            <a:off x="2518124" y="2575609"/>
            <a:ext cx="1383268" cy="1871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19116" y="2741612"/>
            <a:ext cx="207745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4999672"/>
            <a:ext cx="317266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Blood donors,           </a:t>
            </a:r>
            <a:r>
              <a:rPr lang="en-US" dirty="0" err="1" smtClean="0"/>
              <a:t>n</a:t>
            </a:r>
            <a:r>
              <a:rPr lang="en-US" dirty="0" smtClean="0"/>
              <a:t>=9 studies</a:t>
            </a:r>
          </a:p>
          <a:p>
            <a:r>
              <a:rPr lang="en-US" dirty="0" smtClean="0"/>
              <a:t>Prisons,                      </a:t>
            </a:r>
            <a:r>
              <a:rPr lang="en-US" dirty="0" err="1" smtClean="0"/>
              <a:t>n</a:t>
            </a:r>
            <a:r>
              <a:rPr lang="en-US" dirty="0" smtClean="0"/>
              <a:t>=3 studies</a:t>
            </a:r>
          </a:p>
          <a:p>
            <a:r>
              <a:rPr lang="en-US" dirty="0" smtClean="0"/>
              <a:t>Obstetrics &amp; </a:t>
            </a:r>
            <a:r>
              <a:rPr lang="en-US" dirty="0" err="1" smtClean="0"/>
              <a:t>Gynae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=3 studies</a:t>
            </a:r>
          </a:p>
          <a:p>
            <a:r>
              <a:rPr lang="en-US" dirty="0" smtClean="0"/>
              <a:t>HIV naïve,                  </a:t>
            </a:r>
            <a:r>
              <a:rPr lang="en-US" dirty="0" err="1" smtClean="0"/>
              <a:t>n</a:t>
            </a:r>
            <a:r>
              <a:rPr lang="en-US" dirty="0" smtClean="0"/>
              <a:t>=1 study</a:t>
            </a:r>
          </a:p>
          <a:p>
            <a:r>
              <a:rPr lang="en-US" dirty="0" smtClean="0"/>
              <a:t>School children,        </a:t>
            </a:r>
            <a:r>
              <a:rPr lang="en-US" dirty="0" err="1" smtClean="0"/>
              <a:t>n</a:t>
            </a:r>
            <a:r>
              <a:rPr lang="en-US" dirty="0" smtClean="0"/>
              <a:t>=1 study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518124" y="4328208"/>
            <a:ext cx="1383268" cy="1871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</p:cNvCxnSpPr>
          <p:nvPr/>
        </p:nvCxnSpPr>
        <p:spPr>
          <a:xfrm>
            <a:off x="5001463" y="5738336"/>
            <a:ext cx="1323137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46843" y="5574268"/>
            <a:ext cx="19084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Excluded 2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with HCV studies conducted</a:t>
            </a:r>
            <a:endParaRPr lang="en-US" dirty="0"/>
          </a:p>
        </p:txBody>
      </p:sp>
      <p:sp>
        <p:nvSpPr>
          <p:cNvPr id="8" name="Sun 7"/>
          <p:cNvSpPr/>
          <p:nvPr/>
        </p:nvSpPr>
        <p:spPr>
          <a:xfrm>
            <a:off x="4419600" y="2286000"/>
            <a:ext cx="762000" cy="685800"/>
          </a:xfrm>
          <a:prstGeom prst="sun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3657600" y="4800600"/>
            <a:ext cx="762000" cy="685800"/>
          </a:xfrm>
          <a:prstGeom prst="sun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3048000" y="4419600"/>
            <a:ext cx="762000" cy="685800"/>
          </a:xfrm>
          <a:prstGeom prst="sun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4876800" y="5791200"/>
            <a:ext cx="762000" cy="685800"/>
          </a:xfrm>
          <a:prstGeom prst="sun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ttp://upload.wikimedia.org/wikipedia/commons/3/30/Ghana_regions_blank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0550" y="1417638"/>
            <a:ext cx="4845050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Sero</a:t>
            </a:r>
            <a:r>
              <a:rPr lang="en-US" dirty="0" smtClean="0"/>
              <a:t>-prevalence of HCV in Ghana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599" cy="630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914400"/>
                <a:gridCol w="1600200"/>
                <a:gridCol w="1458685"/>
                <a:gridCol w="1175657"/>
                <a:gridCol w="1175657"/>
              </a:tblGrid>
              <a:tr h="240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+mn-lt"/>
                        </a:rPr>
                        <a:t>Study No.</a:t>
                      </a:r>
                      <a:endParaRPr lang="en-US" sz="1800" b="1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 frequency</a:t>
                      </a:r>
                      <a:endParaRPr lang="en-US" dirty="0"/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latin typeface="+mn-lt"/>
                        </a:rPr>
                        <a:t>Kubio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 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2012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Damango</a:t>
                      </a:r>
                      <a:r>
                        <a:rPr lang="en-US" sz="1400" dirty="0" smtClean="0">
                          <a:latin typeface="+mn-lt"/>
                        </a:rPr>
                        <a:t>,</a:t>
                      </a:r>
                      <a:r>
                        <a:rPr lang="en-US" sz="1400" baseline="0" dirty="0" smtClean="0">
                          <a:latin typeface="+mn-lt"/>
                        </a:rPr>
                        <a:t> NR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</a:t>
                      </a:r>
                      <a:r>
                        <a:rPr lang="en-US" sz="1400" baseline="0" dirty="0" smtClean="0">
                          <a:latin typeface="+mn-lt"/>
                        </a:rPr>
                        <a:t>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819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6.1%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latin typeface="+mn-lt"/>
                        </a:rPr>
                        <a:t>Sagoe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 KW,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2012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KBTH, GAR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HIV Naive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3.6%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Nkrumah 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2011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Ashanti </a:t>
                      </a:r>
                      <a:r>
                        <a:rPr lang="en-US" sz="1400" dirty="0" err="1" smtClean="0">
                          <a:latin typeface="+mn-lt"/>
                        </a:rPr>
                        <a:t>Akim</a:t>
                      </a:r>
                      <a:r>
                        <a:rPr lang="en-US" sz="1400" baseline="0" dirty="0" smtClean="0">
                          <a:latin typeface="+mn-lt"/>
                        </a:rPr>
                        <a:t> N. 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</a:t>
                      </a:r>
                      <a:r>
                        <a:rPr lang="en-US" sz="1400" baseline="0" dirty="0" smtClean="0">
                          <a:latin typeface="+mn-lt"/>
                        </a:rPr>
                        <a:t> doors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2773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9.4%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Allain</a:t>
                      </a:r>
                      <a:r>
                        <a:rPr lang="en-US" sz="1400" dirty="0" smtClean="0">
                          <a:latin typeface="+mn-lt"/>
                        </a:rPr>
                        <a:t> JP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KATH, 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51,000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0.45%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Adjei</a:t>
                      </a:r>
                      <a:r>
                        <a:rPr lang="en-US" sz="1400" baseline="0" dirty="0" smtClean="0">
                          <a:latin typeface="+mn-lt"/>
                        </a:rPr>
                        <a:t> AA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Multicentre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Prison</a:t>
                      </a:r>
                      <a:r>
                        <a:rPr lang="en-US" sz="1400" baseline="0" dirty="0" smtClean="0">
                          <a:latin typeface="+mn-lt"/>
                        </a:rPr>
                        <a:t> inmates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1336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18.7%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Apea-Kubi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KBTH, GAR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OB</a:t>
                      </a:r>
                      <a:r>
                        <a:rPr lang="en-US" sz="1400" baseline="0" dirty="0" smtClean="0">
                          <a:latin typeface="+mn-lt"/>
                        </a:rPr>
                        <a:t> &amp; GY OPD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638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5.2%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Adjei</a:t>
                      </a:r>
                      <a:r>
                        <a:rPr lang="en-US" sz="1400" baseline="0" dirty="0" smtClean="0">
                          <a:latin typeface="+mn-lt"/>
                        </a:rPr>
                        <a:t> AA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Multicentre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Prisons inmate Prison officers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218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19.2%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23.2%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Lassey</a:t>
                      </a:r>
                      <a:r>
                        <a:rPr lang="en-US" sz="1400" dirty="0" smtClean="0">
                          <a:latin typeface="+mn-lt"/>
                        </a:rPr>
                        <a:t> AT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KBTH, GAR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OB</a:t>
                      </a:r>
                      <a:r>
                        <a:rPr lang="en-US" sz="1400" baseline="0" dirty="0" smtClean="0">
                          <a:latin typeface="+mn-lt"/>
                        </a:rPr>
                        <a:t> &amp; GY delivery</a:t>
                      </a:r>
                      <a:endParaRPr lang="en-US" sz="1400" dirty="0" smtClean="0">
                        <a:latin typeface="+mn-lt"/>
                      </a:endParaRPr>
                    </a:p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638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2.5%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Candotti</a:t>
                      </a:r>
                      <a:r>
                        <a:rPr lang="en-US" sz="1400" dirty="0" smtClean="0">
                          <a:latin typeface="+mn-lt"/>
                        </a:rPr>
                        <a:t> 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KATH, 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4,984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1.3%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Ampofo</a:t>
                      </a:r>
                      <a:r>
                        <a:rPr lang="en-US" sz="1400" dirty="0" smtClean="0">
                          <a:latin typeface="+mn-lt"/>
                        </a:rPr>
                        <a:t> W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NMIMR, GAR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808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8.4%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Sarkodie</a:t>
                      </a:r>
                      <a:r>
                        <a:rPr lang="en-US" sz="1400" dirty="0" smtClean="0">
                          <a:latin typeface="+mn-lt"/>
                        </a:rPr>
                        <a:t> F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KATH, 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45,000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0.3%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Acquaye</a:t>
                      </a:r>
                      <a:r>
                        <a:rPr lang="en-US" sz="1400" dirty="0" smtClean="0">
                          <a:latin typeface="+mn-lt"/>
                        </a:rPr>
                        <a:t> JK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KBTH, GAR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Blood donors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1,300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5.2%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+mn-lt"/>
                        </a:rPr>
                        <a:t>Candotti</a:t>
                      </a:r>
                      <a:r>
                        <a:rPr lang="en-US" sz="1400" dirty="0" smtClean="0">
                          <a:latin typeface="+mn-lt"/>
                        </a:rPr>
                        <a:t> D</a:t>
                      </a:r>
                    </a:p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2001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KBTH, AR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BD</a:t>
                      </a:r>
                      <a:r>
                        <a:rPr lang="en-US" sz="1400" baseline="0" dirty="0" smtClean="0">
                          <a:latin typeface="+mn-lt"/>
                        </a:rPr>
                        <a:t> Replacement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+mn-lt"/>
                        </a:rPr>
                        <a:t>BD volunteers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1,569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1,169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1.7%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0.7%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Martinson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1996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Ashanti </a:t>
                      </a:r>
                      <a:r>
                        <a:rPr lang="en-US" sz="1400" dirty="0" err="1" smtClean="0">
                          <a:latin typeface="+mn-lt"/>
                        </a:rPr>
                        <a:t>Akim</a:t>
                      </a:r>
                      <a:r>
                        <a:rPr lang="en-US" sz="1400" baseline="0" dirty="0" smtClean="0">
                          <a:latin typeface="+mn-lt"/>
                        </a:rPr>
                        <a:t> N. AR</a:t>
                      </a:r>
                      <a:endParaRPr lang="en-US" sz="1400" dirty="0" smtClean="0">
                        <a:latin typeface="+mn-lt"/>
                      </a:endParaRPr>
                    </a:p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School</a:t>
                      </a:r>
                      <a:r>
                        <a:rPr lang="en-US" sz="1400" baseline="0" dirty="0" smtClean="0">
                          <a:latin typeface="+mn-lt"/>
                        </a:rPr>
                        <a:t> children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803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5.4%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263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Total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113,154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1.2%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Sero</a:t>
            </a:r>
            <a:r>
              <a:rPr lang="en-US" dirty="0" smtClean="0"/>
              <a:t>-prevalence among specific populations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HCV 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baseline="0" dirty="0" smtClean="0"/>
                        <a:t>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18.7% - 23.2%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 &amp; 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2.5% - 5.2%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HIV Naïve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donors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109,422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0.7% - 9.4%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in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Adjei</a:t>
            </a:r>
            <a:r>
              <a:rPr lang="en-US" dirty="0" smtClean="0"/>
              <a:t> et al. (2007), identified the following risk factors among prison inmates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8194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057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Adjusted</a:t>
                      </a:r>
                      <a:r>
                        <a:rPr lang="en-US" baseline="0" dirty="0" smtClean="0"/>
                        <a:t> 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 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Longer</a:t>
                      </a:r>
                      <a:r>
                        <a:rPr lang="en-US" baseline="0" dirty="0" smtClean="0"/>
                        <a:t> incarceration &gt; median time served of 36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 – 6.9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Hx</a:t>
                      </a:r>
                      <a:r>
                        <a:rPr lang="en-US" dirty="0" smtClean="0"/>
                        <a:t> of IV drug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 – 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Homosexuality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– 3.9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1072</Words>
  <Application>Microsoft Office PowerPoint</Application>
  <PresentationFormat>On-screen Show (4:3)</PresentationFormat>
  <Paragraphs>281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State of Hepatitis C in Ghana</vt:lpstr>
      <vt:lpstr>HCV in Ghana</vt:lpstr>
      <vt:lpstr>HCV in Africa</vt:lpstr>
      <vt:lpstr>HCV in West Africa</vt:lpstr>
      <vt:lpstr>Sero-prevalence of HCV in Ghana</vt:lpstr>
      <vt:lpstr>Sites with HCV studies conducted</vt:lpstr>
      <vt:lpstr>Sero-prevalence of HCV in Ghana</vt:lpstr>
      <vt:lpstr>Sero-prevalence among specific populations</vt:lpstr>
      <vt:lpstr>Risk factors in Ghana</vt:lpstr>
      <vt:lpstr>Risk factors in Ghana</vt:lpstr>
      <vt:lpstr>Genotypes of HCV in Ghana</vt:lpstr>
      <vt:lpstr>Clades/Subtypes of HCV genotype 2</vt:lpstr>
      <vt:lpstr>Genetic diversity</vt:lpstr>
      <vt:lpstr>Phylogenetic relationship between HCV E1/E2  sequences in 23 Ghanaian strains and 31 reference sequence</vt:lpstr>
      <vt:lpstr>Phylogenetic relationship between HCV NS5B sequences in 23 Ghanaian strains and 31 reference sequences</vt:lpstr>
      <vt:lpstr>Disease progression and presentation</vt:lpstr>
      <vt:lpstr>Disease progression and presentation</vt:lpstr>
      <vt:lpstr>Disease progression and presentation</vt:lpstr>
      <vt:lpstr>Disease progression and presentation</vt:lpstr>
      <vt:lpstr>Cellular immunity and host genetics</vt:lpstr>
      <vt:lpstr>Clinical presentation</vt:lpstr>
      <vt:lpstr>Management of HCV infection</vt:lpstr>
      <vt:lpstr>Recommended treatment regimens for HCV infection</vt:lpstr>
      <vt:lpstr>Research questions for HEPNet</vt:lpstr>
      <vt:lpstr>Thank you for your attention</vt:lpstr>
    </vt:vector>
  </TitlesOfParts>
  <Company>Komfo Anokye Teaching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Hepatitis C – The Ghana Experience</dc:title>
  <dc:creator>FRED STEPHEN SARFO</dc:creator>
  <cp:lastModifiedBy>Nallely</cp:lastModifiedBy>
  <cp:revision>61</cp:revision>
  <dcterms:created xsi:type="dcterms:W3CDTF">2013-08-05T21:34:46Z</dcterms:created>
  <dcterms:modified xsi:type="dcterms:W3CDTF">2013-08-12T09:29:20Z</dcterms:modified>
</cp:coreProperties>
</file>